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0" r:id="rId4"/>
    <p:sldId id="261" r:id="rId5"/>
    <p:sldId id="267" r:id="rId6"/>
    <p:sldId id="264" r:id="rId7"/>
    <p:sldId id="265" r:id="rId8"/>
    <p:sldId id="266" r:id="rId9"/>
    <p:sldId id="268" r:id="rId10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BEA9A7-9CBB-4909-A2B4-156DEDAB4F36}" v="3" dt="2026-02-18T19:32:40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75" d="100"/>
          <a:sy n="75" d="100"/>
        </p:scale>
        <p:origin x="974" y="43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QUIMBAYO CASTRO" userId="1bb90464e00ae32f" providerId="LiveId" clId="{4E263490-9C4E-4372-BBEF-CAF35416DCFA}"/>
    <pc:docChg chg="custSel modSld">
      <pc:chgData name="JULIAN QUIMBAYO CASTRO" userId="1bb90464e00ae32f" providerId="LiveId" clId="{4E263490-9C4E-4372-BBEF-CAF35416DCFA}" dt="2026-02-18T19:32:40.924" v="184" actId="1076"/>
      <pc:docMkLst>
        <pc:docMk/>
      </pc:docMkLst>
      <pc:sldChg chg="modSp mod">
        <pc:chgData name="JULIAN QUIMBAYO CASTRO" userId="1bb90464e00ae32f" providerId="LiveId" clId="{4E263490-9C4E-4372-BBEF-CAF35416DCFA}" dt="2026-02-18T19:31:15.295" v="82" actId="20577"/>
        <pc:sldMkLst>
          <pc:docMk/>
          <pc:sldMk cId="1799348469" sldId="258"/>
        </pc:sldMkLst>
        <pc:spChg chg="mod">
          <ac:chgData name="JULIAN QUIMBAYO CASTRO" userId="1bb90464e00ae32f" providerId="LiveId" clId="{4E263490-9C4E-4372-BBEF-CAF35416DCFA}" dt="2026-02-18T19:31:15.295" v="82" actId="20577"/>
          <ac:spMkLst>
            <pc:docMk/>
            <pc:sldMk cId="1799348469" sldId="258"/>
            <ac:spMk id="4" creationId="{D9635B98-386E-F6C7-29AB-4667CBFCD839}"/>
          </ac:spMkLst>
        </pc:spChg>
      </pc:sldChg>
      <pc:sldChg chg="delSp mod">
        <pc:chgData name="JULIAN QUIMBAYO CASTRO" userId="1bb90464e00ae32f" providerId="LiveId" clId="{4E263490-9C4E-4372-BBEF-CAF35416DCFA}" dt="2026-02-18T19:31:22.477" v="84" actId="478"/>
        <pc:sldMkLst>
          <pc:docMk/>
          <pc:sldMk cId="646973202" sldId="260"/>
        </pc:sldMkLst>
        <pc:inkChg chg="del">
          <ac:chgData name="JULIAN QUIMBAYO CASTRO" userId="1bb90464e00ae32f" providerId="LiveId" clId="{4E263490-9C4E-4372-BBEF-CAF35416DCFA}" dt="2026-02-18T19:31:22.477" v="84" actId="478"/>
          <ac:inkMkLst>
            <pc:docMk/>
            <pc:sldMk cId="646973202" sldId="260"/>
            <ac:inkMk id="4" creationId="{70DED0AA-C2B6-430D-09D0-A6EF277F13DD}"/>
          </ac:inkMkLst>
        </pc:inkChg>
      </pc:sldChg>
      <pc:sldChg chg="delSp mod">
        <pc:chgData name="JULIAN QUIMBAYO CASTRO" userId="1bb90464e00ae32f" providerId="LiveId" clId="{4E263490-9C4E-4372-BBEF-CAF35416DCFA}" dt="2026-02-18T19:31:24.971" v="85" actId="478"/>
        <pc:sldMkLst>
          <pc:docMk/>
          <pc:sldMk cId="3100657120" sldId="261"/>
        </pc:sldMkLst>
        <pc:inkChg chg="del">
          <ac:chgData name="JULIAN QUIMBAYO CASTRO" userId="1bb90464e00ae32f" providerId="LiveId" clId="{4E263490-9C4E-4372-BBEF-CAF35416DCFA}" dt="2026-02-18T19:31:24.971" v="85" actId="478"/>
          <ac:inkMkLst>
            <pc:docMk/>
            <pc:sldMk cId="3100657120" sldId="261"/>
            <ac:inkMk id="4" creationId="{648AD978-9A33-C64E-80FF-2A24A5A5823E}"/>
          </ac:inkMkLst>
        </pc:inkChg>
      </pc:sldChg>
      <pc:sldChg chg="delSp mod">
        <pc:chgData name="JULIAN QUIMBAYO CASTRO" userId="1bb90464e00ae32f" providerId="LiveId" clId="{4E263490-9C4E-4372-BBEF-CAF35416DCFA}" dt="2026-02-18T19:31:19.746" v="83" actId="478"/>
        <pc:sldMkLst>
          <pc:docMk/>
          <pc:sldMk cId="1860473838" sldId="263"/>
        </pc:sldMkLst>
        <pc:inkChg chg="del">
          <ac:chgData name="JULIAN QUIMBAYO CASTRO" userId="1bb90464e00ae32f" providerId="LiveId" clId="{4E263490-9C4E-4372-BBEF-CAF35416DCFA}" dt="2026-02-18T19:31:19.746" v="83" actId="478"/>
          <ac:inkMkLst>
            <pc:docMk/>
            <pc:sldMk cId="1860473838" sldId="263"/>
            <ac:inkMk id="4" creationId="{809DC10E-F4B5-11DF-82CD-22A1C8510AA0}"/>
          </ac:inkMkLst>
        </pc:inkChg>
      </pc:sldChg>
      <pc:sldChg chg="delSp modSp mod">
        <pc:chgData name="JULIAN QUIMBAYO CASTRO" userId="1bb90464e00ae32f" providerId="LiveId" clId="{4E263490-9C4E-4372-BBEF-CAF35416DCFA}" dt="2026-02-18T19:32:08.645" v="178" actId="20577"/>
        <pc:sldMkLst>
          <pc:docMk/>
          <pc:sldMk cId="2027435718" sldId="264"/>
        </pc:sldMkLst>
        <pc:spChg chg="mod">
          <ac:chgData name="JULIAN QUIMBAYO CASTRO" userId="1bb90464e00ae32f" providerId="LiveId" clId="{4E263490-9C4E-4372-BBEF-CAF35416DCFA}" dt="2026-02-18T19:32:08.645" v="178" actId="20577"/>
          <ac:spMkLst>
            <pc:docMk/>
            <pc:sldMk cId="2027435718" sldId="264"/>
            <ac:spMk id="5" creationId="{89B22AC5-842B-C358-36FE-5EC42DBB008C}"/>
          </ac:spMkLst>
        </pc:spChg>
        <pc:inkChg chg="del">
          <ac:chgData name="JULIAN QUIMBAYO CASTRO" userId="1bb90464e00ae32f" providerId="LiveId" clId="{4E263490-9C4E-4372-BBEF-CAF35416DCFA}" dt="2026-02-18T19:31:30.818" v="87" actId="478"/>
          <ac:inkMkLst>
            <pc:docMk/>
            <pc:sldMk cId="2027435718" sldId="264"/>
            <ac:inkMk id="2" creationId="{4066C457-8377-721C-701C-7F614A47D035}"/>
          </ac:inkMkLst>
        </pc:inkChg>
      </pc:sldChg>
      <pc:sldChg chg="delSp mod">
        <pc:chgData name="JULIAN QUIMBAYO CASTRO" userId="1bb90464e00ae32f" providerId="LiveId" clId="{4E263490-9C4E-4372-BBEF-CAF35416DCFA}" dt="2026-02-18T19:32:13.506" v="179" actId="478"/>
        <pc:sldMkLst>
          <pc:docMk/>
          <pc:sldMk cId="3759923488" sldId="265"/>
        </pc:sldMkLst>
        <pc:inkChg chg="del">
          <ac:chgData name="JULIAN QUIMBAYO CASTRO" userId="1bb90464e00ae32f" providerId="LiveId" clId="{4E263490-9C4E-4372-BBEF-CAF35416DCFA}" dt="2026-02-18T19:32:13.506" v="179" actId="478"/>
          <ac:inkMkLst>
            <pc:docMk/>
            <pc:sldMk cId="3759923488" sldId="265"/>
            <ac:inkMk id="5" creationId="{B4914BB2-AFC5-29CB-656D-16CC224528D0}"/>
          </ac:inkMkLst>
        </pc:inkChg>
      </pc:sldChg>
      <pc:sldChg chg="delSp mod">
        <pc:chgData name="JULIAN QUIMBAYO CASTRO" userId="1bb90464e00ae32f" providerId="LiveId" clId="{4E263490-9C4E-4372-BBEF-CAF35416DCFA}" dt="2026-02-18T19:32:18.037" v="180" actId="478"/>
        <pc:sldMkLst>
          <pc:docMk/>
          <pc:sldMk cId="1474995610" sldId="266"/>
        </pc:sldMkLst>
        <pc:inkChg chg="del">
          <ac:chgData name="JULIAN QUIMBAYO CASTRO" userId="1bb90464e00ae32f" providerId="LiveId" clId="{4E263490-9C4E-4372-BBEF-CAF35416DCFA}" dt="2026-02-18T19:32:18.037" v="180" actId="478"/>
          <ac:inkMkLst>
            <pc:docMk/>
            <pc:sldMk cId="1474995610" sldId="266"/>
            <ac:inkMk id="2" creationId="{521AE59C-3963-4351-5069-137E7F3DEB66}"/>
          </ac:inkMkLst>
        </pc:inkChg>
      </pc:sldChg>
      <pc:sldChg chg="delSp mod">
        <pc:chgData name="JULIAN QUIMBAYO CASTRO" userId="1bb90464e00ae32f" providerId="LiveId" clId="{4E263490-9C4E-4372-BBEF-CAF35416DCFA}" dt="2026-02-18T19:31:27.729" v="86" actId="478"/>
        <pc:sldMkLst>
          <pc:docMk/>
          <pc:sldMk cId="1204614320" sldId="267"/>
        </pc:sldMkLst>
        <pc:inkChg chg="del">
          <ac:chgData name="JULIAN QUIMBAYO CASTRO" userId="1bb90464e00ae32f" providerId="LiveId" clId="{4E263490-9C4E-4372-BBEF-CAF35416DCFA}" dt="2026-02-18T19:31:27.729" v="86" actId="478"/>
          <ac:inkMkLst>
            <pc:docMk/>
            <pc:sldMk cId="1204614320" sldId="267"/>
            <ac:inkMk id="4" creationId="{4DBB2F5F-32E8-DCDC-BA43-B7D3EAECDA32}"/>
          </ac:inkMkLst>
        </pc:inkChg>
      </pc:sldChg>
      <pc:sldChg chg="addSp delSp modSp mod">
        <pc:chgData name="JULIAN QUIMBAYO CASTRO" userId="1bb90464e00ae32f" providerId="LiveId" clId="{4E263490-9C4E-4372-BBEF-CAF35416DCFA}" dt="2026-02-18T19:32:40.924" v="184" actId="1076"/>
        <pc:sldMkLst>
          <pc:docMk/>
          <pc:sldMk cId="3218803448" sldId="268"/>
        </pc:sldMkLst>
        <pc:picChg chg="del">
          <ac:chgData name="JULIAN QUIMBAYO CASTRO" userId="1bb90464e00ae32f" providerId="LiveId" clId="{4E263490-9C4E-4372-BBEF-CAF35416DCFA}" dt="2026-02-18T19:32:23.437" v="181" actId="478"/>
          <ac:picMkLst>
            <pc:docMk/>
            <pc:sldMk cId="3218803448" sldId="268"/>
            <ac:picMk id="3" creationId="{DE5E4D23-60E2-655F-9F0D-50638D4A41A2}"/>
          </ac:picMkLst>
        </pc:picChg>
        <pc:picChg chg="add mod">
          <ac:chgData name="JULIAN QUIMBAYO CASTRO" userId="1bb90464e00ae32f" providerId="LiveId" clId="{4E263490-9C4E-4372-BBEF-CAF35416DCFA}" dt="2026-02-18T19:32:40.924" v="184" actId="1076"/>
          <ac:picMkLst>
            <pc:docMk/>
            <pc:sldMk cId="3218803448" sldId="268"/>
            <ac:picMk id="1026" creationId="{2EE4E997-6E5B-C111-A344-3CB4F1BA715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E717FF-EDC5-F2BD-DEC7-D8CA9B81211D}"/>
              </a:ext>
            </a:extLst>
          </p:cNvPr>
          <p:cNvSpPr txBox="1"/>
          <p:nvPr/>
        </p:nvSpPr>
        <p:spPr>
          <a:xfrm>
            <a:off x="501445" y="648929"/>
            <a:ext cx="40263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SEMILLERO MAMBA</a:t>
            </a:r>
          </a:p>
          <a:p>
            <a:pPr algn="ctr"/>
            <a:endParaRPr lang="es-E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 de Investigación INPROTI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635B98-386E-F6C7-29AB-4667CBFCD839}"/>
              </a:ext>
            </a:extLst>
          </p:cNvPr>
          <p:cNvSpPr txBox="1"/>
          <p:nvPr/>
        </p:nvSpPr>
        <p:spPr>
          <a:xfrm>
            <a:off x="831441" y="2633297"/>
            <a:ext cx="3366319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s-E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Ing. Julian Quimbayo </a:t>
            </a:r>
          </a:p>
          <a:p>
            <a:pPr algn="ctr"/>
            <a:endParaRPr lang="es-E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E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200" b="1" dirty="0">
                <a:solidFill>
                  <a:schemeClr val="bg1"/>
                </a:solidFill>
                <a:latin typeface="Arial"/>
                <a:cs typeface="Arial"/>
              </a:rPr>
              <a:t>Semestre A 2026</a:t>
            </a:r>
            <a:endParaRPr lang="es-CO" sz="2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050" name="Picture 2" descr="Una Mujer Sostiene A Un Smartphone">
            <a:extLst>
              <a:ext uri="{FF2B5EF4-FFF2-40B4-BE49-F238E27FC236}">
                <a16:creationId xmlns:a16="http://schemas.microsoft.com/office/drawing/2014/main" id="{66A9EECE-7EC3-FB80-159F-D32659BE7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7"/>
          <a:stretch/>
        </p:blipFill>
        <p:spPr bwMode="auto">
          <a:xfrm>
            <a:off x="5117690" y="0"/>
            <a:ext cx="70758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BD9D2A-11BB-BB76-C7DA-4A47A60A42A0}"/>
              </a:ext>
            </a:extLst>
          </p:cNvPr>
          <p:cNvSpPr txBox="1"/>
          <p:nvPr/>
        </p:nvSpPr>
        <p:spPr>
          <a:xfrm>
            <a:off x="2846438" y="486697"/>
            <a:ext cx="497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DINÁMICA DE TRABAJO</a:t>
            </a:r>
            <a:endParaRPr lang="es-CO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081068-DF38-C98A-76FA-9F1E81086124}"/>
              </a:ext>
            </a:extLst>
          </p:cNvPr>
          <p:cNvSpPr txBox="1"/>
          <p:nvPr/>
        </p:nvSpPr>
        <p:spPr>
          <a:xfrm>
            <a:off x="501444" y="1813750"/>
            <a:ext cx="5595349" cy="323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1. Realizar una propuesta de investigación con el fin de diseñarla, documentarla y ejecutarla con fines de graduación.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2. Mejorar desde el punto de vista técnico las habilidades del futuro ingeniero de sistemas.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3. Contribuir a la gestión del conocimiento y apropiación del mismo a diferentes sectores.</a:t>
            </a:r>
            <a:endParaRPr lang="es-CO" dirty="0"/>
          </a:p>
        </p:txBody>
      </p:sp>
      <p:pic>
        <p:nvPicPr>
          <p:cNvPr id="3074" name="Picture 2" descr="Gente, Negocio, Cita">
            <a:extLst>
              <a:ext uri="{FF2B5EF4-FFF2-40B4-BE49-F238E27FC236}">
                <a16:creationId xmlns:a16="http://schemas.microsoft.com/office/drawing/2014/main" id="{60FAE8F9-A8BF-4257-A9BC-0D3AA0FA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031" y="1813750"/>
            <a:ext cx="4841967" cy="32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CD1ECDE-806B-C4DA-FBAB-3668144F0C3D}"/>
              </a:ext>
            </a:extLst>
          </p:cNvPr>
          <p:cNvSpPr txBox="1"/>
          <p:nvPr/>
        </p:nvSpPr>
        <p:spPr>
          <a:xfrm>
            <a:off x="3611691" y="634180"/>
            <a:ext cx="497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IDEAS DE PROYECTOS</a:t>
            </a:r>
            <a:endParaRPr lang="es-CO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3D56559-B9F7-B003-C394-5A0306192E5E}"/>
              </a:ext>
            </a:extLst>
          </p:cNvPr>
          <p:cNvSpPr txBox="1"/>
          <p:nvPr/>
        </p:nvSpPr>
        <p:spPr>
          <a:xfrm>
            <a:off x="496398" y="2788568"/>
            <a:ext cx="544381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2800" dirty="0"/>
              <a:t>Desarrollo de aplicaciones analíticas basadas en modelos de predicción</a:t>
            </a:r>
            <a:endParaRPr lang="es-ES" sz="2800" dirty="0">
              <a:ea typeface="Calibri"/>
              <a:cs typeface="Calibri"/>
            </a:endParaRPr>
          </a:p>
        </p:txBody>
      </p:sp>
      <p:pic>
        <p:nvPicPr>
          <p:cNvPr id="4098" name="Picture 2" descr="Mecanografía, Computadora, Hombre">
            <a:extLst>
              <a:ext uri="{FF2B5EF4-FFF2-40B4-BE49-F238E27FC236}">
                <a16:creationId xmlns:a16="http://schemas.microsoft.com/office/drawing/2014/main" id="{10ED4905-93B3-2695-6C5E-B87D9E12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998" y="1873039"/>
            <a:ext cx="5711691" cy="36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4F0CA5-8615-C470-1881-3A29B3CDDB47}"/>
              </a:ext>
            </a:extLst>
          </p:cNvPr>
          <p:cNvSpPr txBox="1"/>
          <p:nvPr/>
        </p:nvSpPr>
        <p:spPr>
          <a:xfrm>
            <a:off x="3611690" y="516194"/>
            <a:ext cx="4970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Creación de Propuesta de Investigación</a:t>
            </a:r>
            <a:endParaRPr lang="es-CO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17BC7C-59B0-515A-1400-9F0D8A424399}"/>
              </a:ext>
            </a:extLst>
          </p:cNvPr>
          <p:cNvSpPr txBox="1"/>
          <p:nvPr/>
        </p:nvSpPr>
        <p:spPr>
          <a:xfrm>
            <a:off x="529276" y="1533832"/>
            <a:ext cx="5567517" cy="5322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s-ES" dirty="0"/>
              <a:t>Horarios a definir con cada Docente.</a:t>
            </a:r>
          </a:p>
          <a:p>
            <a:pPr marL="457200" indent="-457200" algn="just">
              <a:buAutoNum type="arabicPeriod"/>
            </a:pPr>
            <a:r>
              <a:rPr lang="es-ES" dirty="0"/>
              <a:t>Inicio temático:</a:t>
            </a:r>
          </a:p>
          <a:p>
            <a:pPr algn="just"/>
            <a:r>
              <a:rPr lang="es-ES" dirty="0"/>
              <a:t>2.1. Metodología para la creación de propuesta de investigación.</a:t>
            </a:r>
          </a:p>
          <a:p>
            <a:pPr algn="just"/>
            <a:r>
              <a:rPr lang="es-ES" dirty="0"/>
              <a:t>2.2. Como Realizar vigilancia tecnológica sobre el tema seleccionado.</a:t>
            </a:r>
          </a:p>
          <a:p>
            <a:pPr algn="just"/>
            <a:r>
              <a:rPr lang="es-ES" dirty="0"/>
              <a:t>2.3. Uso de herramientas(Mendeley y/o Zotero) para investigación.</a:t>
            </a:r>
          </a:p>
          <a:p>
            <a:pPr algn="just"/>
            <a:r>
              <a:rPr lang="es-ES" dirty="0"/>
              <a:t>2.4. Creación del problema, objetivos y justificación de la idea de proyecto.</a:t>
            </a:r>
          </a:p>
          <a:p>
            <a:pPr algn="just"/>
            <a:r>
              <a:rPr lang="es-ES" dirty="0"/>
              <a:t>2.5. Marco de referencia, marco conceptual, alcance, metodología y cronograma.</a:t>
            </a:r>
          </a:p>
          <a:p>
            <a:pPr algn="just"/>
            <a:r>
              <a:rPr lang="es-ES" dirty="0"/>
              <a:t>2.6 Formas de apropiación social de conocimiento.</a:t>
            </a:r>
          </a:p>
          <a:p>
            <a:pPr algn="just"/>
            <a:endParaRPr lang="es-CO" dirty="0"/>
          </a:p>
        </p:txBody>
      </p:sp>
      <p:pic>
        <p:nvPicPr>
          <p:cNvPr id="5122" name="Picture 2" descr="Lista De Verificación, Marque Sí O No">
            <a:extLst>
              <a:ext uri="{FF2B5EF4-FFF2-40B4-BE49-F238E27FC236}">
                <a16:creationId xmlns:a16="http://schemas.microsoft.com/office/drawing/2014/main" id="{95A506D2-5639-E0E3-A3E5-8EB8B028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89" y="1946787"/>
            <a:ext cx="5002016" cy="333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F7AD9-C034-B23B-E80B-7849BE724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2949E3-55B2-C010-1492-5F5CD7BF4282}"/>
              </a:ext>
            </a:extLst>
          </p:cNvPr>
          <p:cNvSpPr txBox="1"/>
          <p:nvPr/>
        </p:nvSpPr>
        <p:spPr>
          <a:xfrm>
            <a:off x="3611690" y="516194"/>
            <a:ext cx="497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Fortalecimiento Técnico</a:t>
            </a:r>
            <a:endParaRPr lang="es-CO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108060-A096-878F-962C-3FF324488DA2}"/>
              </a:ext>
            </a:extLst>
          </p:cNvPr>
          <p:cNvSpPr txBox="1"/>
          <p:nvPr/>
        </p:nvSpPr>
        <p:spPr>
          <a:xfrm>
            <a:off x="416387" y="1608392"/>
            <a:ext cx="5567517" cy="42643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AutoNum type="arabicPeriod"/>
            </a:pPr>
            <a:r>
              <a:rPr lang="es-ES" dirty="0"/>
              <a:t>Horarios a definir con cada Docente.</a:t>
            </a:r>
          </a:p>
          <a:p>
            <a:pPr marL="457200" indent="-457200" algn="just">
              <a:buAutoNum type="arabicPeriod"/>
            </a:pPr>
            <a:r>
              <a:rPr lang="es-ES" dirty="0"/>
              <a:t>Inicio temático:</a:t>
            </a:r>
          </a:p>
          <a:p>
            <a:pPr algn="just"/>
            <a:r>
              <a:rPr lang="es-ES" sz="2250" dirty="0"/>
              <a:t>2.1. Introducción a Python.</a:t>
            </a:r>
            <a:endParaRPr lang="es-ES" sz="2250" dirty="0">
              <a:ea typeface="Calibri"/>
              <a:cs typeface="Calibri"/>
            </a:endParaRPr>
          </a:p>
          <a:p>
            <a:pPr algn="just"/>
            <a:r>
              <a:rPr lang="es-ES" sz="2250" dirty="0"/>
              <a:t>2.2. Estructuras de datos (Listas, set, diccionarios, tuplas y dataframes)</a:t>
            </a:r>
            <a:endParaRPr lang="es-ES" sz="2250" dirty="0">
              <a:ea typeface="Calibri"/>
              <a:cs typeface="Calibri"/>
            </a:endParaRPr>
          </a:p>
          <a:p>
            <a:pPr algn="just"/>
            <a:r>
              <a:rPr lang="es-ES" sz="2250" dirty="0"/>
              <a:t>2.3. Introducción a visualización de datos</a:t>
            </a:r>
            <a:endParaRPr lang="es-ES" sz="2250" dirty="0">
              <a:ea typeface="Calibri"/>
              <a:cs typeface="Calibri"/>
            </a:endParaRPr>
          </a:p>
          <a:p>
            <a:pPr algn="just"/>
            <a:r>
              <a:rPr lang="es-ES" sz="2250" dirty="0"/>
              <a:t>2.4. Introducción a EDA</a:t>
            </a:r>
            <a:endParaRPr lang="es-ES" sz="2250" dirty="0">
              <a:ea typeface="Calibri"/>
              <a:cs typeface="Calibri"/>
            </a:endParaRPr>
          </a:p>
          <a:p>
            <a:pPr algn="just"/>
            <a:r>
              <a:rPr lang="es-ES" sz="2250" dirty="0"/>
              <a:t>2.5. Manejo de limpieza de datos</a:t>
            </a:r>
            <a:endParaRPr lang="es-ES" sz="2250" dirty="0">
              <a:ea typeface="Calibri"/>
              <a:cs typeface="Calibri"/>
            </a:endParaRPr>
          </a:p>
          <a:p>
            <a:pPr algn="just"/>
            <a:r>
              <a:rPr lang="es-ES" sz="2250" dirty="0"/>
              <a:t>2.6. Conceptos de estadística aplicados</a:t>
            </a:r>
            <a:endParaRPr lang="es-ES" sz="2250" dirty="0">
              <a:ea typeface="Calibri"/>
              <a:cs typeface="Calibri"/>
            </a:endParaRPr>
          </a:p>
          <a:p>
            <a:pPr algn="just"/>
            <a:r>
              <a:rPr lang="es-ES" sz="2250" dirty="0"/>
              <a:t>2.7. Normalización</a:t>
            </a:r>
            <a:endParaRPr lang="es-ES" sz="2250" dirty="0">
              <a:ea typeface="Calibri"/>
              <a:cs typeface="Calibri"/>
            </a:endParaRPr>
          </a:p>
          <a:p>
            <a:pPr algn="just"/>
            <a:r>
              <a:rPr lang="es-ES" sz="2250" dirty="0"/>
              <a:t>2.8. Correlación</a:t>
            </a:r>
            <a:endParaRPr lang="es-ES" sz="2250" dirty="0">
              <a:ea typeface="Calibri"/>
              <a:cs typeface="Calibri"/>
            </a:endParaRPr>
          </a:p>
          <a:p>
            <a:pPr algn="just"/>
            <a:r>
              <a:rPr lang="es-ES" sz="2250" dirty="0"/>
              <a:t>2.9. Introducción a ML</a:t>
            </a:r>
            <a:endParaRPr lang="es-CO" sz="2250" dirty="0"/>
          </a:p>
        </p:txBody>
      </p:sp>
      <p:pic>
        <p:nvPicPr>
          <p:cNvPr id="5122" name="Picture 2" descr="Lista De Verificación, Marque Sí O No">
            <a:extLst>
              <a:ext uri="{FF2B5EF4-FFF2-40B4-BE49-F238E27FC236}">
                <a16:creationId xmlns:a16="http://schemas.microsoft.com/office/drawing/2014/main" id="{450E024E-5BF5-CC6F-209E-52D94688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89" y="1946787"/>
            <a:ext cx="5002016" cy="333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1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1A8CBA8-A822-A838-0443-360A4F96DD24}"/>
              </a:ext>
            </a:extLst>
          </p:cNvPr>
          <p:cNvSpPr txBox="1"/>
          <p:nvPr/>
        </p:nvSpPr>
        <p:spPr>
          <a:xfrm>
            <a:off x="3611691" y="354148"/>
            <a:ext cx="4970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Requisitos de permanencia en el Semillero</a:t>
            </a:r>
            <a:endParaRPr lang="es-CO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B22AC5-842B-C358-36FE-5EC42DBB008C}"/>
              </a:ext>
            </a:extLst>
          </p:cNvPr>
          <p:cNvSpPr txBox="1"/>
          <p:nvPr/>
        </p:nvSpPr>
        <p:spPr>
          <a:xfrm>
            <a:off x="254154" y="1354481"/>
            <a:ext cx="6962905" cy="5312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dirty="0"/>
              <a:t>Mantenimiento mínimo de 6 meses ininterrumpidos en el semillero.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Participación activa en el semillero.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Entrega continua de entregables de acuerdo al proyecto.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Se genera auto aprendizaje, el docente solo es el guía.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Se tendrá en cuenta las habilidades de la prueba de ingreso para asignar alumnos a cada proyecto.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El fin de este semestre es la entrega del proyecto formulado en su totalidad para pasar a dirección de programa.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sz="2250" dirty="0"/>
              <a:t>Horario Miércoles 5:00pm a 5:40pm – Ing. Julian Quimbayo cada 15 días (Nuevos)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O" sz="2250" dirty="0">
                <a:ea typeface="Calibri"/>
                <a:cs typeface="Calibri"/>
              </a:rPr>
              <a:t>Comunicarse con docente para otros tiempos (Antiguos)</a:t>
            </a:r>
          </a:p>
        </p:txBody>
      </p:sp>
      <p:pic>
        <p:nvPicPr>
          <p:cNvPr id="6146" name="Picture 2" descr="Oficina, Empleados, Requisito">
            <a:extLst>
              <a:ext uri="{FF2B5EF4-FFF2-40B4-BE49-F238E27FC236}">
                <a16:creationId xmlns:a16="http://schemas.microsoft.com/office/drawing/2014/main" id="{A481EE53-A829-D60C-E663-394406CE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032" y="2101644"/>
            <a:ext cx="4758556" cy="31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43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1A8CBA8-A822-A838-0443-360A4F96DD24}"/>
              </a:ext>
            </a:extLst>
          </p:cNvPr>
          <p:cNvSpPr txBox="1"/>
          <p:nvPr/>
        </p:nvSpPr>
        <p:spPr>
          <a:xfrm>
            <a:off x="3301974" y="568568"/>
            <a:ext cx="497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Docentes a Cargo</a:t>
            </a:r>
            <a:endParaRPr lang="es-CO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39E3C7-9682-662D-1088-F9AACC57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06" y="1430970"/>
            <a:ext cx="2007078" cy="240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5A4CF21-DD17-398C-E60C-06858D1A6C6D}"/>
              </a:ext>
            </a:extLst>
          </p:cNvPr>
          <p:cNvSpPr txBox="1"/>
          <p:nvPr/>
        </p:nvSpPr>
        <p:spPr>
          <a:xfrm>
            <a:off x="4407094" y="4174186"/>
            <a:ext cx="3413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>
                <a:solidFill>
                  <a:schemeClr val="tx1"/>
                </a:solidFill>
              </a:rPr>
              <a:t>Edisney</a:t>
            </a:r>
            <a:r>
              <a:rPr lang="es-MX" sz="1800" dirty="0">
                <a:solidFill>
                  <a:schemeClr val="tx1"/>
                </a:solidFill>
              </a:rPr>
              <a:t> García Perdomo</a:t>
            </a:r>
          </a:p>
          <a:p>
            <a:pPr algn="ctr"/>
            <a:r>
              <a:rPr lang="es-MX" sz="1800" dirty="0">
                <a:solidFill>
                  <a:schemeClr val="tx1"/>
                </a:solidFill>
              </a:rPr>
              <a:t>Docente Tiempo Completo</a:t>
            </a:r>
          </a:p>
          <a:p>
            <a:pPr algn="ctr"/>
            <a:r>
              <a:rPr lang="es-MX" sz="1800" dirty="0">
                <a:solidFill>
                  <a:schemeClr val="tx1"/>
                </a:solidFill>
              </a:rPr>
              <a:t>Líder Semillero Sociedad NTIC</a:t>
            </a:r>
          </a:p>
          <a:p>
            <a:pPr algn="ctr"/>
            <a:r>
              <a:rPr lang="es-MX" sz="1800" dirty="0"/>
              <a:t>Enfoque proyección social</a:t>
            </a:r>
            <a:endParaRPr lang="es-CO" sz="18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A2899A3-1D07-D81C-60A0-229A0647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83" y="1390093"/>
            <a:ext cx="2011858" cy="241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95C41EE-00C3-767E-E9A6-54E45996E0B5}"/>
              </a:ext>
            </a:extLst>
          </p:cNvPr>
          <p:cNvSpPr txBox="1"/>
          <p:nvPr/>
        </p:nvSpPr>
        <p:spPr>
          <a:xfrm>
            <a:off x="762667" y="4085684"/>
            <a:ext cx="35576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>
                <a:solidFill>
                  <a:schemeClr val="tx1"/>
                </a:solidFill>
              </a:rPr>
              <a:t>Alvaro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Hernan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Alarcon</a:t>
            </a:r>
            <a:endParaRPr lang="es-MX" sz="1800" dirty="0">
              <a:solidFill>
                <a:schemeClr val="tx1"/>
              </a:solidFill>
            </a:endParaRPr>
          </a:p>
          <a:p>
            <a:pPr algn="ctr"/>
            <a:r>
              <a:rPr lang="es-MX" sz="1800" dirty="0">
                <a:solidFill>
                  <a:schemeClr val="tx1"/>
                </a:solidFill>
              </a:rPr>
              <a:t>Docente Tiempo Completo</a:t>
            </a:r>
          </a:p>
          <a:p>
            <a:pPr algn="ctr"/>
            <a:r>
              <a:rPr lang="es-MX" sz="1800" dirty="0">
                <a:solidFill>
                  <a:schemeClr val="tx1"/>
                </a:solidFill>
              </a:rPr>
              <a:t>Líder Semillero </a:t>
            </a:r>
            <a:r>
              <a:rPr lang="es-MX" sz="1800" dirty="0" err="1">
                <a:solidFill>
                  <a:schemeClr val="tx1"/>
                </a:solidFill>
              </a:rPr>
              <a:t>Elogic</a:t>
            </a:r>
            <a:endParaRPr lang="es-MX" sz="1800" dirty="0">
              <a:solidFill>
                <a:schemeClr val="tx1"/>
              </a:solidFill>
            </a:endParaRPr>
          </a:p>
          <a:p>
            <a:pPr algn="ctr"/>
            <a:r>
              <a:rPr lang="es-MX" sz="1800" dirty="0"/>
              <a:t>Enfoque en Comunicaciones y Microcontroladores</a:t>
            </a:r>
            <a:endParaRPr lang="es-CO" sz="1800" dirty="0"/>
          </a:p>
        </p:txBody>
      </p:sp>
      <p:pic>
        <p:nvPicPr>
          <p:cNvPr id="8" name="Picture 8" descr="profile image">
            <a:extLst>
              <a:ext uri="{FF2B5EF4-FFF2-40B4-BE49-F238E27FC236}">
                <a16:creationId xmlns:a16="http://schemas.microsoft.com/office/drawing/2014/main" id="{7DF361EC-25A8-38F5-E114-5D37E5CC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13" y="1430971"/>
            <a:ext cx="2408492" cy="240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BE427B-EFAB-F425-5B5D-D6C807537D01}"/>
              </a:ext>
            </a:extLst>
          </p:cNvPr>
          <p:cNvSpPr txBox="1"/>
          <p:nvPr/>
        </p:nvSpPr>
        <p:spPr>
          <a:xfrm>
            <a:off x="7918731" y="4085684"/>
            <a:ext cx="3204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>
                <a:solidFill>
                  <a:schemeClr val="tx1"/>
                </a:solidFill>
              </a:rPr>
              <a:t>Julian Quimbayo</a:t>
            </a:r>
          </a:p>
          <a:p>
            <a:pPr algn="ctr"/>
            <a:r>
              <a:rPr lang="es-MX" sz="1800" dirty="0">
                <a:solidFill>
                  <a:schemeClr val="tx1"/>
                </a:solidFill>
              </a:rPr>
              <a:t>Docente Tiempo Completo</a:t>
            </a:r>
          </a:p>
          <a:p>
            <a:pPr algn="ctr"/>
            <a:r>
              <a:rPr lang="es-MX" sz="1800" dirty="0">
                <a:solidFill>
                  <a:schemeClr val="tx1"/>
                </a:solidFill>
              </a:rPr>
              <a:t>Líder Semillero Mamba - </a:t>
            </a:r>
            <a:r>
              <a:rPr lang="es-MX" sz="1800" dirty="0"/>
              <a:t>Software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375992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1A8CBA8-A822-A838-0443-360A4F96DD24}"/>
              </a:ext>
            </a:extLst>
          </p:cNvPr>
          <p:cNvSpPr txBox="1"/>
          <p:nvPr/>
        </p:nvSpPr>
        <p:spPr>
          <a:xfrm>
            <a:off x="3301974" y="830178"/>
            <a:ext cx="497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CASO DE ÉXITO</a:t>
            </a:r>
            <a:endParaRPr lang="es-CO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BRAYAN MEDINA CARDOZO">
            <a:extLst>
              <a:ext uri="{FF2B5EF4-FFF2-40B4-BE49-F238E27FC236}">
                <a16:creationId xmlns:a16="http://schemas.microsoft.com/office/drawing/2014/main" id="{9D26FB6E-C20C-8D88-788D-D3A7E909C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1" y="2084745"/>
            <a:ext cx="2047260" cy="204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E9252F1-46ED-3B0C-7B46-F098FAA0607A}"/>
              </a:ext>
            </a:extLst>
          </p:cNvPr>
          <p:cNvSpPr txBox="1"/>
          <p:nvPr/>
        </p:nvSpPr>
        <p:spPr>
          <a:xfrm>
            <a:off x="181038" y="4168516"/>
            <a:ext cx="3047565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 i="0" dirty="0">
                <a:effectLst/>
                <a:latin typeface="-apple-system"/>
              </a:rPr>
              <a:t>BRAYAN MEDINA CARDOZO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1E14F5-EE53-9FF5-6186-C103F16C6901}"/>
              </a:ext>
            </a:extLst>
          </p:cNvPr>
          <p:cNvSpPr txBox="1"/>
          <p:nvPr/>
        </p:nvSpPr>
        <p:spPr>
          <a:xfrm>
            <a:off x="3049229" y="1850204"/>
            <a:ext cx="8778977" cy="3927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/>
              <a:t>Apoyo a proyecto Corhuila – Uniandes, Sistema de información predictivo multiplataforma para la gestión de variables físico químicas para el sector piscícola en el Huila.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/>
              <a:t>Duración: 3 Años</a:t>
            </a:r>
          </a:p>
          <a:p>
            <a:pPr algn="just"/>
            <a:r>
              <a:rPr lang="es-ES" dirty="0"/>
              <a:t>Entregables: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/>
              <a:t>Software predictivo web y móvil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dirty="0"/>
              <a:t>Registro de Software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dirty="0"/>
              <a:t>3 artículo Q1 en Ingles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dirty="0"/>
              <a:t>Mención de Honor por mejor trabajo de grado de Ingeniería.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dirty="0"/>
              <a:t>Desarrollador Senior .NET </a:t>
            </a:r>
            <a:r>
              <a:rPr lang="es-CO" dirty="0" err="1"/>
              <a:t>Vass</a:t>
            </a:r>
            <a:r>
              <a:rPr lang="es-CO" dirty="0"/>
              <a:t> Company.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dirty="0"/>
              <a:t>Charla Experiencia a Semilleros.</a:t>
            </a:r>
          </a:p>
        </p:txBody>
      </p:sp>
    </p:spTree>
    <p:extLst>
      <p:ext uri="{BB962C8B-B14F-4D97-AF65-F5344CB8AC3E}">
        <p14:creationId xmlns:p14="http://schemas.microsoft.com/office/powerpoint/2010/main" val="147499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1A8CBA8-A822-A838-0443-360A4F96DD24}"/>
              </a:ext>
            </a:extLst>
          </p:cNvPr>
          <p:cNvSpPr txBox="1"/>
          <p:nvPr/>
        </p:nvSpPr>
        <p:spPr>
          <a:xfrm>
            <a:off x="3301974" y="830178"/>
            <a:ext cx="497020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ASISTENCIA</a:t>
            </a:r>
          </a:p>
        </p:txBody>
      </p:sp>
      <p:pic>
        <p:nvPicPr>
          <p:cNvPr id="1026" name="Picture 2" descr="Código QR para Registro de Asistencia al Semillero Mamba (Febrero - Mayo)">
            <a:extLst>
              <a:ext uri="{FF2B5EF4-FFF2-40B4-BE49-F238E27FC236}">
                <a16:creationId xmlns:a16="http://schemas.microsoft.com/office/drawing/2014/main" id="{2EE4E997-6E5B-C111-A344-3CB4F1BA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820" y="1353398"/>
            <a:ext cx="5166360" cy="51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034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465</Words>
  <Application>Microsoft Office PowerPoint</Application>
  <PresentationFormat>Personalizado</PresentationFormat>
  <Paragraphs>70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-apple-system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JULIAN QUIMBAYO CASTRO</cp:lastModifiedBy>
  <cp:revision>63</cp:revision>
  <dcterms:created xsi:type="dcterms:W3CDTF">2020-08-21T13:03:05Z</dcterms:created>
  <dcterms:modified xsi:type="dcterms:W3CDTF">2026-02-18T19:32:41Z</dcterms:modified>
</cp:coreProperties>
</file>